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6" r:id="rId1"/>
  </p:sldMasterIdLst>
  <p:notesMasterIdLst>
    <p:notesMasterId r:id="rId7"/>
  </p:notesMasterIdLst>
  <p:sldIdLst>
    <p:sldId id="292" r:id="rId2"/>
    <p:sldId id="269" r:id="rId3"/>
    <p:sldId id="272" r:id="rId4"/>
    <p:sldId id="291" r:id="rId5"/>
    <p:sldId id="287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78BBCC"/>
    <a:srgbClr val="D3EEF0"/>
    <a:srgbClr val="303232"/>
    <a:srgbClr val="2D3232"/>
    <a:srgbClr val="FFFFFF"/>
    <a:srgbClr val="000000"/>
    <a:srgbClr val="9FB6C8"/>
    <a:srgbClr val="BAC9D2"/>
    <a:srgbClr val="1C1E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768" autoAdjust="0"/>
    <p:restoredTop sz="97068" autoAdjust="0"/>
  </p:normalViewPr>
  <p:slideViewPr>
    <p:cSldViewPr>
      <p:cViewPr>
        <p:scale>
          <a:sx n="100" d="100"/>
          <a:sy n="100" d="100"/>
        </p:scale>
        <p:origin x="-1696" y="-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A5B6899-BF9F-487F-AE09-329B15154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FC5AE-E228-4C09-869C-5BBFAD163EBC}" type="slidenum">
              <a:rPr lang="en-US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pPr/>
              <a:t>1</a:t>
            </a:fld>
            <a:endParaRPr lang="en-US">
              <a:latin typeface="Arial" pitchFamily="-123" charset="0"/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2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D24F3-7461-4043-906F-D0475BB43E2F}" type="slidenum">
              <a:rPr lang="en-US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pPr/>
              <a:t>2</a:t>
            </a:fld>
            <a:endParaRPr lang="en-US">
              <a:latin typeface="Arial" pitchFamily="-123" charset="0"/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2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FC5AE-E228-4C09-869C-5BBFAD163EBC}" type="slidenum">
              <a:rPr lang="en-US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pPr/>
              <a:t>3</a:t>
            </a:fld>
            <a:endParaRPr lang="en-US">
              <a:latin typeface="Arial" pitchFamily="-123" charset="0"/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2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FC5AE-E228-4C09-869C-5BBFAD163EBC}" type="slidenum">
              <a:rPr lang="en-US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pPr/>
              <a:t>4</a:t>
            </a:fld>
            <a:endParaRPr lang="en-US">
              <a:latin typeface="Arial" pitchFamily="-123" charset="0"/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2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FC5AE-E228-4C09-869C-5BBFAD163EBC}" type="slidenum">
              <a:rPr lang="en-US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pPr/>
              <a:t>5</a:t>
            </a:fld>
            <a:endParaRPr lang="en-US">
              <a:latin typeface="Arial" pitchFamily="-123" charset="0"/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2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701D0-DA57-4CD1-8A78-6DCA92631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C92C2-8CD1-459E-8F1A-7B7584561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00ABE-6A4A-4E0D-9428-AAF252442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64B5B-A119-487A-A6E5-967931C71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3651E-F23F-45C8-A4DB-2B40E1894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686E3-7E6E-4379-8B3C-232906FE1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AF331-65F4-4B4B-BEFC-D2739EE5D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C36FC-AEE2-4170-ADDE-DE242E4C7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801BD-68A2-4176-A12F-C13C64641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64CBD-53AC-4070-826D-46F141AB2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5BFC1-DA90-4787-A185-BE6C0F1CE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2D37C8C-D046-4DBA-B612-BD1BC4EE1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5" descr="backgrounds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457200" y="-457200"/>
            <a:ext cx="10059988" cy="777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backgroundsjpg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457200" y="-457200"/>
            <a:ext cx="10059988" cy="777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 pitchFamily="-12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  <a:cs typeface="ヒラギノ角ゴ Pro W3" pitchFamily="-12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  <a:cs typeface="ヒラギノ角ゴ Pro W3" pitchFamily="-12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  <a:cs typeface="ヒラギノ角ゴ Pro W3" pitchFamily="-12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  <a:cs typeface="ヒラギノ角ゴ Pro W3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pitchFamily="-12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pitchFamily="-12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 pitchFamily="-12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pitchFamily="-12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20738" y="8255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-917575" y="6118225"/>
            <a:ext cx="373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6019800"/>
            <a:ext cx="3048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300">
                <a:solidFill>
                  <a:srgbClr val="303232"/>
                </a:solidFill>
                <a:latin typeface="TradeGothic LightOblique" charset="0"/>
                <a:ea typeface="ヒラギノ角ゴ Pro W3" pitchFamily="-123" charset="-128"/>
                <a:cs typeface="ヒラギノ角ゴ Pro W3" pitchFamily="-123" charset="-128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352801"/>
            <a:ext cx="8229600" cy="38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5" descr="OneKalamazoo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7085" y="2362200"/>
            <a:ext cx="341131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20738" y="8255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2954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5100" dirty="0" smtClean="0">
                <a:solidFill>
                  <a:srgbClr val="C5D843"/>
                </a:solidFill>
                <a:latin typeface="TradeGothic Light" charset="0"/>
              </a:rPr>
              <a:t>Issue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438400"/>
            <a:ext cx="8610600" cy="4419600"/>
          </a:xfrm>
          <a:noFill/>
          <a:ln w="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On June 29*, 2009 the City Commission unanimously said YES to fairness and equality for all people in Kalamazoo when they added gay and transgender people to existing non-discrimination protections in the city. Then a small group of petitions challenged these basic protections and sent them to a vote by the people of Kalamazoo.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*The timeline for passage happened before and after this date…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-917575" y="6118225"/>
            <a:ext cx="373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943600" y="152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303232"/>
                </a:solidFill>
                <a:latin typeface="TradeGothic LightOblique" charset="0"/>
                <a:ea typeface="ヒラギノ角ゴ Pro W3" pitchFamily="-123" charset="-128"/>
                <a:cs typeface="ヒラギノ角ゴ Pro W3" pitchFamily="-123" charset="-128"/>
              </a:rPr>
              <a:t> </a:t>
            </a:r>
          </a:p>
          <a:p>
            <a:pPr eaLnBrk="0" hangingPunct="0"/>
            <a:endParaRPr lang="en-US" sz="1200">
              <a:solidFill>
                <a:srgbClr val="303232"/>
              </a:solidFill>
              <a:latin typeface="TradeGothic LightOblique" charset="0"/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28600" y="228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8000" dirty="0" smtClean="0">
                <a:solidFill>
                  <a:srgbClr val="78BBCC"/>
                </a:solidFill>
                <a:latin typeface="TradeGothic Bold" charset="0"/>
                <a:ea typeface="ヒラギノ角ゴ Pro W3" pitchFamily="-123" charset="-128"/>
                <a:cs typeface="ヒラギノ角ゴ Pro W3" pitchFamily="-123" charset="-128"/>
              </a:rPr>
              <a:t>Ordinance 1856</a:t>
            </a:r>
            <a:endParaRPr lang="en-US" sz="8000" dirty="0">
              <a:solidFill>
                <a:srgbClr val="78BBCC"/>
              </a:solidFill>
              <a:latin typeface="TradeGothic Bold" charset="0"/>
              <a:ea typeface="ヒラギノ角ゴ Pro W3" pitchFamily="-123" charset="-128"/>
              <a:cs typeface="ヒラギノ角ゴ Pro W3" pitchFamily="-12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20738" y="8255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838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5100" cap="all" dirty="0" smtClean="0">
                <a:solidFill>
                  <a:srgbClr val="C5D843"/>
                </a:solidFill>
                <a:latin typeface="TradeGothic Light" pitchFamily="80" charset="0"/>
                <a:cs typeface="+mj-cs"/>
              </a:rPr>
              <a:t>Plan: overview</a:t>
            </a:r>
            <a:endParaRPr lang="en-US" sz="1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876800"/>
          </a:xfrm>
          <a:noFill/>
          <a:ln w="0">
            <a:miter lim="800000"/>
            <a:headEnd/>
            <a:tailEnd/>
          </a:ln>
        </p:spPr>
        <p:txBody>
          <a:bodyPr vert="horz" wrap="non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78BBCC"/>
                </a:solidFill>
                <a:latin typeface="TradeGothic Bold" charset="0"/>
              </a:rPr>
              <a:t>Field Focused Campaign</a:t>
            </a:r>
            <a:endParaRPr lang="en-US" sz="2400" dirty="0" smtClean="0">
              <a:solidFill>
                <a:srgbClr val="2D3232"/>
              </a:solidFill>
              <a:latin typeface="TradeGothic" charset="0"/>
            </a:endParaRP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2400" dirty="0" smtClean="0">
                <a:solidFill>
                  <a:srgbClr val="2D3232"/>
                </a:solidFill>
                <a:latin typeface="TradeGothic" charset="0"/>
              </a:rPr>
              <a:t>List building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2400" dirty="0" smtClean="0">
                <a:solidFill>
                  <a:srgbClr val="2D3232"/>
                </a:solidFill>
                <a:latin typeface="TradeGothic" charset="0"/>
              </a:rPr>
              <a:t>Interracial work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2400" dirty="0" smtClean="0">
                <a:solidFill>
                  <a:srgbClr val="2D3232"/>
                </a:solidFill>
                <a:latin typeface="TradeGothic" charset="0"/>
              </a:rPr>
              <a:t>Faith outreach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2400" dirty="0" smtClean="0">
                <a:solidFill>
                  <a:srgbClr val="2D3232"/>
                </a:solidFill>
                <a:latin typeface="TradeGothic" charset="0"/>
              </a:rPr>
              <a:t>Kalamazoo focused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endParaRPr lang="en-US" sz="1400" i="1" dirty="0" smtClean="0">
              <a:solidFill>
                <a:srgbClr val="2D3232"/>
              </a:solidFill>
              <a:latin typeface="TradeGothic" charset="0"/>
            </a:endParaRP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endParaRPr lang="en-US" sz="1400" i="1" dirty="0" smtClean="0">
              <a:solidFill>
                <a:srgbClr val="2D3232"/>
              </a:solidFill>
              <a:latin typeface="TradeGothic" charset="0"/>
            </a:endParaRP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endParaRPr lang="en-US" sz="1400" i="1" dirty="0" smtClean="0">
              <a:solidFill>
                <a:srgbClr val="2D3232"/>
              </a:solidFill>
              <a:latin typeface="TradeGothic" charset="0"/>
            </a:endParaRPr>
          </a:p>
          <a:p>
            <a:pPr eaLnBrk="1" hangingPunct="1">
              <a:lnSpc>
                <a:spcPct val="130000"/>
              </a:lnSpc>
              <a:buClr>
                <a:srgbClr val="C5D843"/>
              </a:buClr>
              <a:buNone/>
            </a:pPr>
            <a:r>
              <a:rPr lang="en-US" sz="1400" i="1" dirty="0" smtClean="0">
                <a:solidFill>
                  <a:srgbClr val="2D3232"/>
                </a:solidFill>
                <a:latin typeface="TradeGothic" charset="0"/>
              </a:rPr>
              <a:t>	</a:t>
            </a:r>
            <a:r>
              <a:rPr lang="en-US" sz="1400" i="1" dirty="0" smtClean="0">
                <a:latin typeface="TradeGothic Bold" charset="0"/>
              </a:rPr>
              <a:t>Field Plan drafted by                                         Jon </a:t>
            </a:r>
            <a:r>
              <a:rPr lang="en-US" sz="1400" i="1" dirty="0" err="1" smtClean="0">
                <a:latin typeface="TradeGothic Bold" charset="0"/>
              </a:rPr>
              <a:t>Hoadley</a:t>
            </a:r>
            <a:r>
              <a:rPr lang="en-US" sz="1400" i="1" dirty="0" smtClean="0">
                <a:latin typeface="TradeGothic Bold" charset="0"/>
              </a:rPr>
              <a:t> and </a:t>
            </a:r>
            <a:r>
              <a:rPr lang="en-US" sz="1400" i="1" dirty="0" err="1" smtClean="0">
                <a:latin typeface="TradeGothic Bold" charset="0"/>
              </a:rPr>
              <a:t>Trystan</a:t>
            </a:r>
            <a:r>
              <a:rPr lang="en-US" sz="1400" i="1" dirty="0" smtClean="0">
                <a:latin typeface="TradeGothic Bold" charset="0"/>
              </a:rPr>
              <a:t> Reese</a:t>
            </a:r>
          </a:p>
          <a:p>
            <a:pPr eaLnBrk="1" hangingPunct="1">
              <a:lnSpc>
                <a:spcPct val="130000"/>
              </a:lnSpc>
              <a:buClr>
                <a:srgbClr val="C5D843"/>
              </a:buClr>
              <a:buNone/>
            </a:pPr>
            <a:endParaRPr lang="en-US" sz="800" i="1" dirty="0" smtClean="0">
              <a:latin typeface="TradeGothic Bold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i="1" dirty="0" smtClean="0">
                <a:latin typeface="TradeGothic Bold" charset="0"/>
              </a:rPr>
              <a:t>	Field Director: </a:t>
            </a:r>
            <a:r>
              <a:rPr lang="en-US" sz="1400" i="1" dirty="0" err="1" smtClean="0">
                <a:latin typeface="TradeGothic Bold" charset="0"/>
              </a:rPr>
              <a:t>Trystan</a:t>
            </a:r>
            <a:r>
              <a:rPr lang="en-US" sz="1400" i="1" dirty="0" smtClean="0">
                <a:latin typeface="TradeGothic Bold" charset="0"/>
              </a:rPr>
              <a:t> Reese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78BBCC"/>
                </a:solidFill>
                <a:latin typeface="TradeGothic Bold" charset="0"/>
              </a:rPr>
              <a:t>Targeted Communication Audience</a:t>
            </a:r>
            <a:endParaRPr lang="en-US" sz="2400" dirty="0" smtClean="0">
              <a:solidFill>
                <a:srgbClr val="2D3232"/>
              </a:solidFill>
              <a:latin typeface="TradeGothic" charset="0"/>
            </a:endParaRP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2400" dirty="0" smtClean="0">
                <a:solidFill>
                  <a:srgbClr val="2D3232"/>
                </a:solidFill>
                <a:latin typeface="TradeGothic" charset="0"/>
              </a:rPr>
              <a:t>Appeal to target audience</a:t>
            </a:r>
          </a:p>
          <a:p>
            <a:pPr lvl="2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2000" dirty="0" smtClean="0">
                <a:solidFill>
                  <a:srgbClr val="2D3232"/>
                </a:solidFill>
                <a:latin typeface="TradeGothic" charset="0"/>
              </a:rPr>
              <a:t>Move from YES voters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2400" dirty="0" smtClean="0">
                <a:solidFill>
                  <a:srgbClr val="2D3232"/>
                </a:solidFill>
                <a:latin typeface="TradeGothic" charset="0"/>
              </a:rPr>
              <a:t>Build messaging plan around target audience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2400" dirty="0" smtClean="0">
                <a:solidFill>
                  <a:srgbClr val="2D3232"/>
                </a:solidFill>
                <a:latin typeface="TradeGothic" charset="0"/>
              </a:rPr>
              <a:t>Stay positive</a:t>
            </a:r>
          </a:p>
          <a:p>
            <a:pPr eaLnBrk="1" hangingPunct="1">
              <a:lnSpc>
                <a:spcPct val="130000"/>
              </a:lnSpc>
              <a:buClr>
                <a:srgbClr val="C5D843"/>
              </a:buClr>
              <a:buNone/>
            </a:pPr>
            <a:endParaRPr lang="en-US" sz="1400" i="1" dirty="0" smtClean="0">
              <a:solidFill>
                <a:srgbClr val="000000"/>
              </a:solidFill>
              <a:latin typeface="TradeGothic Bold" charset="0"/>
            </a:endParaRPr>
          </a:p>
          <a:p>
            <a:pPr eaLnBrk="1" hangingPunct="1">
              <a:lnSpc>
                <a:spcPct val="130000"/>
              </a:lnSpc>
              <a:buClr>
                <a:srgbClr val="C5D843"/>
              </a:buClr>
              <a:buNone/>
            </a:pPr>
            <a:r>
              <a:rPr lang="en-US" sz="1400" i="1" dirty="0" smtClean="0">
                <a:solidFill>
                  <a:srgbClr val="000000"/>
                </a:solidFill>
                <a:latin typeface="TradeGothic Bold" charset="0"/>
              </a:rPr>
              <a:t>	Communication Plan drafted by           	Christine </a:t>
            </a:r>
            <a:r>
              <a:rPr lang="en-US" sz="1400" i="1" dirty="0" err="1" smtClean="0">
                <a:solidFill>
                  <a:srgbClr val="000000"/>
                </a:solidFill>
                <a:latin typeface="TradeGothic Bold" charset="0"/>
              </a:rPr>
              <a:t>Callsen</a:t>
            </a:r>
            <a:endParaRPr lang="en-US" sz="1400" i="1" dirty="0" smtClean="0">
              <a:solidFill>
                <a:srgbClr val="000000"/>
              </a:solidFill>
              <a:latin typeface="TradeGothic Bold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olidFill>
                <a:srgbClr val="78BBCC"/>
              </a:solidFill>
              <a:latin typeface="TradeGothic Bold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olidFill>
                <a:srgbClr val="78BBCC"/>
              </a:solidFill>
              <a:latin typeface="TradeGothic Bold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olidFill>
                <a:srgbClr val="78BBCC"/>
              </a:solidFill>
              <a:latin typeface="TradeGothic Bold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-917575" y="6118225"/>
            <a:ext cx="373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6019800"/>
            <a:ext cx="3048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300">
                <a:solidFill>
                  <a:srgbClr val="303232"/>
                </a:solidFill>
                <a:latin typeface="TradeGothic LightOblique" charset="0"/>
                <a:ea typeface="ヒラギノ角ゴ Pro W3" pitchFamily="-123" charset="-128"/>
                <a:cs typeface="ヒラギノ角ゴ Pro W3" pitchFamily="-123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20738" y="8255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838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5100" cap="all" dirty="0" smtClean="0">
                <a:solidFill>
                  <a:srgbClr val="C5D843"/>
                </a:solidFill>
                <a:latin typeface="TradeGothic Light" pitchFamily="80" charset="0"/>
                <a:cs typeface="+mj-cs"/>
              </a:rPr>
              <a:t>results</a:t>
            </a:r>
            <a:endParaRPr lang="en-US" sz="1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610600" cy="4876800"/>
          </a:xfrm>
          <a:noFill/>
          <a:ln w="0"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400" b="1" dirty="0" smtClean="0">
                <a:solidFill>
                  <a:srgbClr val="78BBCC"/>
                </a:solidFill>
                <a:latin typeface="TradeGothic Bold" charset="0"/>
              </a:rPr>
              <a:t>12,700 total votes</a:t>
            </a:r>
            <a:endParaRPr lang="en-US" sz="3400" dirty="0" smtClean="0">
              <a:solidFill>
                <a:srgbClr val="2D3232"/>
              </a:solidFill>
              <a:latin typeface="TradeGothic" charset="0"/>
            </a:endParaRP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3000" dirty="0" smtClean="0">
                <a:solidFill>
                  <a:srgbClr val="2D3232"/>
                </a:solidFill>
                <a:latin typeface="TradeGothic" charset="0"/>
              </a:rPr>
              <a:t>7,671 YES votes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3000" dirty="0" smtClean="0">
                <a:solidFill>
                  <a:srgbClr val="2D3232"/>
                </a:solidFill>
                <a:latin typeface="TradeGothic" charset="0"/>
              </a:rPr>
              <a:t>4,732 NO votes</a:t>
            </a:r>
          </a:p>
          <a:p>
            <a:pPr lvl="1" algn="ctr" eaLnBrk="1" hangingPunct="1">
              <a:lnSpc>
                <a:spcPct val="130000"/>
              </a:lnSpc>
              <a:buClr>
                <a:srgbClr val="C5D843"/>
              </a:buClr>
              <a:buNone/>
            </a:pPr>
            <a:r>
              <a:rPr lang="en-US" dirty="0" smtClean="0">
                <a:solidFill>
                  <a:srgbClr val="2D3232"/>
                </a:solidFill>
                <a:latin typeface="TradeGothic" charset="0"/>
              </a:rPr>
              <a:t>				     </a:t>
            </a:r>
          </a:p>
          <a:p>
            <a:pPr lvl="1" algn="ctr" eaLnBrk="1" hangingPunct="1">
              <a:lnSpc>
                <a:spcPct val="130000"/>
              </a:lnSpc>
              <a:buClr>
                <a:srgbClr val="C5D843"/>
              </a:buClr>
              <a:buNone/>
            </a:pPr>
            <a:r>
              <a:rPr lang="en-US" dirty="0" smtClean="0">
                <a:solidFill>
                  <a:srgbClr val="2D3232"/>
                </a:solidFill>
                <a:latin typeface="TradeGothic" charset="0"/>
              </a:rPr>
              <a:t>				 </a:t>
            </a:r>
            <a:r>
              <a:rPr lang="en-US" sz="4000" b="1" dirty="0" smtClean="0">
                <a:solidFill>
                  <a:srgbClr val="78BBCC"/>
                </a:solidFill>
                <a:latin typeface="TradeGothic" charset="0"/>
              </a:rPr>
              <a:t>22.8% voter turnout</a:t>
            </a:r>
            <a:endParaRPr lang="en-US" sz="4000" b="1" dirty="0" smtClean="0">
              <a:solidFill>
                <a:srgbClr val="78BBCC"/>
              </a:solidFill>
              <a:latin typeface="TradeGothic Bold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olidFill>
                <a:srgbClr val="78BBCC"/>
              </a:solidFill>
              <a:latin typeface="TradeGothic Bold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olidFill>
                <a:srgbClr val="78BBCC"/>
              </a:solidFill>
              <a:latin typeface="TradeGothic Bold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-917575" y="6118225"/>
            <a:ext cx="373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6019800"/>
            <a:ext cx="3048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300">
                <a:solidFill>
                  <a:srgbClr val="303232"/>
                </a:solidFill>
                <a:latin typeface="TradeGothic LightOblique" charset="0"/>
                <a:ea typeface="ヒラギノ角ゴ Pro W3" pitchFamily="-123" charset="-128"/>
                <a:cs typeface="ヒラギノ角ゴ Pro W3" pitchFamily="-123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20738" y="8255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838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5100" cap="all" dirty="0" smtClean="0">
                <a:solidFill>
                  <a:srgbClr val="C5D843"/>
                </a:solidFill>
                <a:latin typeface="TradeGothic Light" pitchFamily="80" charset="0"/>
                <a:cs typeface="+mj-cs"/>
              </a:rPr>
              <a:t>Plan: what it </a:t>
            </a:r>
            <a:r>
              <a:rPr lang="en-US" sz="5100" cap="all" dirty="0" err="1" smtClean="0">
                <a:solidFill>
                  <a:srgbClr val="C5D843"/>
                </a:solidFill>
                <a:latin typeface="TradeGothic Light" pitchFamily="80" charset="0"/>
                <a:cs typeface="+mj-cs"/>
              </a:rPr>
              <a:t>tOOK</a:t>
            </a:r>
            <a:endParaRPr lang="en-US" sz="1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610600" cy="5181600"/>
          </a:xfrm>
          <a:noFill/>
          <a:ln w="0">
            <a:miter lim="800000"/>
            <a:headEnd/>
            <a:tailEnd/>
          </a:ln>
        </p:spPr>
        <p:txBody>
          <a:bodyPr vert="horz" wrap="non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78BBCC"/>
                </a:solidFill>
                <a:latin typeface="TradeGothic Bold" charset="0"/>
              </a:rPr>
              <a:t>Staff</a:t>
            </a:r>
            <a:endParaRPr lang="en-US" sz="2800" dirty="0" smtClean="0">
              <a:solidFill>
                <a:srgbClr val="2D3232"/>
              </a:solidFill>
              <a:latin typeface="TradeGothic" charset="0"/>
            </a:endParaRP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1600" dirty="0" smtClean="0">
                <a:solidFill>
                  <a:srgbClr val="2D3232"/>
                </a:solidFill>
                <a:latin typeface="TradeGothic" charset="0"/>
              </a:rPr>
              <a:t>30 total staff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1600" dirty="0" smtClean="0">
                <a:solidFill>
                  <a:srgbClr val="2D3232"/>
                </a:solidFill>
                <a:latin typeface="TradeGothic" charset="0"/>
              </a:rPr>
              <a:t>783 unique volunteers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1600" dirty="0" smtClean="0">
                <a:solidFill>
                  <a:srgbClr val="2D3232"/>
                </a:solidFill>
                <a:latin typeface="TradeGothic" charset="0"/>
              </a:rPr>
              <a:t>21 steering/advisory committee members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400" b="1" dirty="0" smtClean="0">
              <a:solidFill>
                <a:srgbClr val="78BBCC"/>
              </a:solidFill>
              <a:latin typeface="TradeGothic Bold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78BBCC"/>
                </a:solidFill>
                <a:latin typeface="TradeGothic Bold" charset="0"/>
              </a:rPr>
              <a:t>Field</a:t>
            </a:r>
            <a:endParaRPr lang="en-US" sz="2800" dirty="0" smtClean="0">
              <a:solidFill>
                <a:srgbClr val="2D3232"/>
              </a:solidFill>
              <a:latin typeface="TradeGothic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2D3232"/>
                </a:solidFill>
                <a:latin typeface="TradeGothic" charset="0"/>
              </a:rPr>
              <a:t>Voter ID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1600" dirty="0" smtClean="0">
                <a:solidFill>
                  <a:srgbClr val="2D3232"/>
                </a:solidFill>
                <a:latin typeface="TradeGothic" charset="0"/>
              </a:rPr>
              <a:t>Goal: 11,000 YES voters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1600" dirty="0" smtClean="0">
                <a:solidFill>
                  <a:srgbClr val="2D3232"/>
                </a:solidFill>
                <a:latin typeface="TradeGothic" charset="0"/>
              </a:rPr>
              <a:t>Actual: 8,104</a:t>
            </a:r>
          </a:p>
          <a:p>
            <a:pPr lvl="2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1600" dirty="0" smtClean="0">
                <a:solidFill>
                  <a:srgbClr val="2D3232"/>
                </a:solidFill>
                <a:latin typeface="TradeGothic" charset="0"/>
              </a:rPr>
              <a:t>75% high propensity voters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2D3232"/>
                </a:solidFill>
                <a:latin typeface="TradeGothic" charset="0"/>
              </a:rPr>
              <a:t>GOTV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1600" dirty="0" smtClean="0">
                <a:solidFill>
                  <a:srgbClr val="2D3232"/>
                </a:solidFill>
                <a:latin typeface="TradeGothic" charset="0"/>
              </a:rPr>
              <a:t>Goal: 7,000 phones, 4,000 doors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1600" dirty="0" smtClean="0">
                <a:solidFill>
                  <a:srgbClr val="2D3232"/>
                </a:solidFill>
                <a:latin typeface="TradeGothic" charset="0"/>
              </a:rPr>
              <a:t>Actual: 12,000 phones, 5,000 doors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78BBCC"/>
                </a:solidFill>
                <a:latin typeface="TradeGothic Bold" charset="0"/>
              </a:rPr>
              <a:t>Budget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2D3232"/>
                </a:solidFill>
                <a:latin typeface="TradeGothic" charset="0"/>
              </a:rPr>
              <a:t>Final income – $329,189.19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400" b="1" dirty="0" smtClean="0">
              <a:solidFill>
                <a:srgbClr val="78BBCC"/>
              </a:solidFill>
              <a:latin typeface="TradeGothic Bold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400" b="1" dirty="0" smtClean="0">
              <a:solidFill>
                <a:srgbClr val="78BBCC"/>
              </a:solidFill>
              <a:latin typeface="TradeGothic Bold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400" b="1" dirty="0" smtClean="0">
              <a:solidFill>
                <a:srgbClr val="78BBCC"/>
              </a:solidFill>
              <a:latin typeface="TradeGothic Bold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400" b="1" dirty="0" smtClean="0">
              <a:solidFill>
                <a:srgbClr val="78BBCC"/>
              </a:solidFill>
              <a:latin typeface="TradeGothic Bold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400" b="1" dirty="0" smtClean="0">
              <a:solidFill>
                <a:srgbClr val="78BBCC"/>
              </a:solidFill>
              <a:latin typeface="TradeGothic Bold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78BBCC"/>
                </a:solidFill>
                <a:latin typeface="TradeGothic Bold" charset="0"/>
              </a:rPr>
              <a:t>Media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2D3232"/>
                </a:solidFill>
                <a:latin typeface="TradeGothic" charset="0"/>
              </a:rPr>
              <a:t>Total media buy – $95,516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1800" dirty="0" smtClean="0">
                <a:solidFill>
                  <a:srgbClr val="2D3232"/>
                </a:solidFill>
                <a:latin typeface="TradeGothic" charset="0"/>
              </a:rPr>
              <a:t>Four TV ads produced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1800" dirty="0" smtClean="0">
                <a:solidFill>
                  <a:srgbClr val="2D3232"/>
                </a:solidFill>
                <a:latin typeface="TradeGothic" charset="0"/>
              </a:rPr>
              <a:t>Three radio ads produced</a:t>
            </a:r>
          </a:p>
          <a:p>
            <a:pPr lvl="1" eaLnBrk="1" hangingPunct="1">
              <a:lnSpc>
                <a:spcPct val="130000"/>
              </a:lnSpc>
              <a:buClr>
                <a:srgbClr val="C5D843"/>
              </a:buClr>
              <a:buFont typeface="Times" pitchFamily="-123" charset="0"/>
              <a:buChar char="•"/>
            </a:pPr>
            <a:r>
              <a:rPr lang="en-US" sz="1800" dirty="0" smtClean="0">
                <a:solidFill>
                  <a:srgbClr val="2D3232"/>
                </a:solidFill>
                <a:latin typeface="TradeGothic" charset="0"/>
              </a:rPr>
              <a:t>Limited earned media</a:t>
            </a:r>
            <a:endParaRPr lang="en-US" sz="1400" b="1" dirty="0" smtClean="0">
              <a:solidFill>
                <a:srgbClr val="78BBCC"/>
              </a:solidFill>
              <a:latin typeface="TradeGothic Bold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600" dirty="0" smtClean="0">
              <a:solidFill>
                <a:srgbClr val="78BBCC"/>
              </a:solidFill>
              <a:latin typeface="TradeGothic Bold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200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-917575" y="6118225"/>
            <a:ext cx="373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6019800"/>
            <a:ext cx="3048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300">
                <a:solidFill>
                  <a:srgbClr val="303232"/>
                </a:solidFill>
                <a:latin typeface="TradeGothic LightOblique" charset="0"/>
                <a:ea typeface="ヒラギノ角ゴ Pro W3" pitchFamily="-123" charset="-128"/>
                <a:cs typeface="ヒラギノ角ゴ Pro W3" pitchFamily="-123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 bkgd only">
  <a:themeElements>
    <a:clrScheme name="Basic bkgd on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sic bkgd only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sic bkgd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bkgd on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bkgd on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bkgd on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bkgd on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bkgd on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bkgd on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bkgd on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bkgd on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bkgd on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bkgd on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bkgd on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3359</TotalTime>
  <Words>239</Words>
  <Application>Microsoft Macintosh PowerPoint</Application>
  <PresentationFormat>On-screen Show (4:3)</PresentationFormat>
  <Paragraphs>68</Paragraphs>
  <Slides>5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Basic bkgd only</vt:lpstr>
      <vt:lpstr>Slide 1</vt:lpstr>
      <vt:lpstr>Issue</vt:lpstr>
      <vt:lpstr>Plan: overview</vt:lpstr>
      <vt:lpstr>results</vt:lpstr>
      <vt:lpstr>Plan: what it tOOK</vt:lpstr>
    </vt:vector>
  </TitlesOfParts>
  <Company>Arnal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Martha Nicholson</cp:lastModifiedBy>
  <cp:revision>70</cp:revision>
  <cp:lastPrinted>2010-02-01T17:31:34Z</cp:lastPrinted>
  <dcterms:created xsi:type="dcterms:W3CDTF">2010-06-10T15:25:07Z</dcterms:created>
  <dcterms:modified xsi:type="dcterms:W3CDTF">2010-06-10T15:28:31Z</dcterms:modified>
</cp:coreProperties>
</file>